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318" r:id="rId2"/>
    <p:sldId id="311" r:id="rId3"/>
    <p:sldId id="309" r:id="rId4"/>
    <p:sldId id="260" r:id="rId5"/>
    <p:sldId id="263" r:id="rId6"/>
    <p:sldId id="264" r:id="rId7"/>
    <p:sldId id="266" r:id="rId8"/>
    <p:sldId id="268" r:id="rId9"/>
    <p:sldId id="269" r:id="rId10"/>
    <p:sldId id="270" r:id="rId11"/>
    <p:sldId id="274" r:id="rId12"/>
    <p:sldId id="278" r:id="rId13"/>
    <p:sldId id="282" r:id="rId14"/>
    <p:sldId id="272" r:id="rId15"/>
    <p:sldId id="280" r:id="rId16"/>
    <p:sldId id="277" r:id="rId17"/>
    <p:sldId id="305" r:id="rId18"/>
    <p:sldId id="300" r:id="rId19"/>
    <p:sldId id="301" r:id="rId20"/>
    <p:sldId id="302" r:id="rId21"/>
    <p:sldId id="281" r:id="rId22"/>
    <p:sldId id="283" r:id="rId23"/>
    <p:sldId id="290" r:id="rId24"/>
    <p:sldId id="275" r:id="rId25"/>
    <p:sldId id="286" r:id="rId26"/>
    <p:sldId id="288" r:id="rId27"/>
    <p:sldId id="289" r:id="rId28"/>
    <p:sldId id="287" r:id="rId29"/>
    <p:sldId id="294" r:id="rId30"/>
    <p:sldId id="295" r:id="rId31"/>
    <p:sldId id="291" r:id="rId32"/>
    <p:sldId id="292" r:id="rId33"/>
    <p:sldId id="298" r:id="rId34"/>
    <p:sldId id="313" r:id="rId35"/>
    <p:sldId id="314" r:id="rId36"/>
    <p:sldId id="308" r:id="rId37"/>
    <p:sldId id="317" r:id="rId38"/>
    <p:sldId id="316" r:id="rId39"/>
    <p:sldId id="315" r:id="rId40"/>
    <p:sldId id="297" r:id="rId41"/>
    <p:sldId id="293" r:id="rId42"/>
    <p:sldId id="303" r:id="rId43"/>
    <p:sldId id="258" r:id="rId44"/>
    <p:sldId id="279" r:id="rId45"/>
    <p:sldId id="299" r:id="rId46"/>
    <p:sldId id="29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26" autoAdjust="0"/>
    <p:restoredTop sz="96190" autoAdjust="0"/>
  </p:normalViewPr>
  <p:slideViewPr>
    <p:cSldViewPr snapToGrid="0">
      <p:cViewPr varScale="1">
        <p:scale>
          <a:sx n="123" d="100"/>
          <a:sy n="123" d="100"/>
        </p:scale>
        <p:origin x="6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624"/>
    </p:cViewPr>
  </p:sorter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59A1F-4F41-46B3-A4AC-41530C90CA9B}" type="datetimeFigureOut">
              <a:rPr lang="en-US" smtClean="0"/>
              <a:t>4/4/23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5F5C0-1CEF-4382-8932-3995D832D6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520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542A06-8F4D-4172-A5FF-9B53B91025F5}" type="datetimeFigureOut">
              <a:rPr lang="en-US" smtClean="0"/>
              <a:t>4/4/23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E0CB8-C1AD-4CEE-A164-03C795386E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266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E0CB8-C1AD-4CEE-A164-03C795386ED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655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May Not Be Reproduced Or Hosted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96EE9E6-D70C-445C-A0C7-0C00559D4B58}" type="datetime1">
              <a:rPr lang="en-US" smtClean="0"/>
              <a:pPr/>
              <a:t>4/4/23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Copyright 2011 By Perry Kivolowitz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4E358BE-1E38-4EA5-8BB9-2E739AD2B8D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765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Sometimes I retest after changing / adding</a:t>
            </a:r>
            <a:r>
              <a:rPr lang="en-US" baseline="0" dirty="0"/>
              <a:t> a single line.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May Not Be Reproduced Or Hosted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239098F-298E-493D-8CA4-A33F4D4B1983}" type="datetime1">
              <a:rPr lang="en-US" smtClean="0"/>
              <a:pPr/>
              <a:t>4/4/23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Copyright 2011 By Perry Kivolowitz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4E358BE-1E38-4EA5-8BB9-2E739AD2B8D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023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May Not Be Reproduced Or Hosted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239098F-298E-493D-8CA4-A33F4D4B1983}" type="datetime1">
              <a:rPr lang="en-US" smtClean="0"/>
              <a:pPr/>
              <a:t>4/4/23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Copyright 2011 By Perry Kivolowitz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4E358BE-1E38-4EA5-8BB9-2E739AD2B8D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563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 dialog presented here happened.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E0CB8-C1AD-4CEE-A164-03C795386ED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109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May Not Be Reproduced Or Hosted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2A1A72D-366B-4072-AC19-F1A0183C416A}" type="datetime1">
              <a:rPr lang="en-US" smtClean="0"/>
              <a:pPr/>
              <a:t>4/4/23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Copyright 2011 By Perry Kivolowitz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4E358BE-1E38-4EA5-8BB9-2E739AD2B8D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124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May Not Be Reproduced Or Hosted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239098F-298E-493D-8CA4-A33F4D4B1983}" type="datetime1">
              <a:rPr lang="en-US" smtClean="0"/>
              <a:pPr/>
              <a:t>4/4/23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Copyright 2011 By Perry Kivolowitz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4E358BE-1E38-4EA5-8BB9-2E739AD2B8D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065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May Not Be Reproduced Or Hosted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239098F-298E-493D-8CA4-A33F4D4B1983}" type="datetime1">
              <a:rPr lang="en-US" smtClean="0"/>
              <a:pPr/>
              <a:t>4/4/23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Copyright 2011 By Perry Kivolowitz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4E358BE-1E38-4EA5-8BB9-2E739AD2B8D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792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May Not Be Reproduced Or Hosted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239098F-298E-493D-8CA4-A33F4D4B1983}" type="datetime1">
              <a:rPr lang="en-US" smtClean="0"/>
              <a:pPr/>
              <a:t>4/4/23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Copyright 2011 By Perry Kivolowitz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4E358BE-1E38-4EA5-8BB9-2E739AD2B8D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314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May Not Be Reproduced Or Hosted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239098F-298E-493D-8CA4-A33F4D4B1983}" type="datetime1">
              <a:rPr lang="en-US" smtClean="0"/>
              <a:pPr/>
              <a:t>4/4/23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Copyright 2011 By Perry Kivolowitz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4E358BE-1E38-4EA5-8BB9-2E739AD2B8D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8929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May Not Be Reproduced Or Hosted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239098F-298E-493D-8CA4-A33F4D4B1983}" type="datetime1">
              <a:rPr lang="en-US" smtClean="0"/>
              <a:pPr/>
              <a:t>4/4/23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Copyright 2011 By Perry Kivolowitz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4E358BE-1E38-4EA5-8BB9-2E739AD2B8D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57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E0CB8-C1AD-4CEE-A164-03C795386ED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3253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E0CB8-C1AD-4CEE-A164-03C795386ED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3700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E0CB8-C1AD-4CEE-A164-03C795386ED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1696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E0CB8-C1AD-4CEE-A164-03C795386ED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168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May Not Be Reproduced Or Hosted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239098F-298E-493D-8CA4-A33F4D4B1983}" type="datetime1">
              <a:rPr lang="en-US" smtClean="0"/>
              <a:pPr/>
              <a:t>4/4/23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Copyright 2011 By Perry Kivolowitz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4E358BE-1E38-4EA5-8BB9-2E739AD2B8D8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8182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E0CB8-C1AD-4CEE-A164-03C795386ED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804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E0CB8-C1AD-4CEE-A164-03C795386ED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7067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DA6B2-D218-4D21-9F27-260175C5DC1D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4864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DA6B2-D218-4D21-9F27-260175C5DC1D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9750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E0CB8-C1AD-4CEE-A164-03C795386ED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7361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E0CB8-C1AD-4CEE-A164-03C795386ED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47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E0CB8-C1AD-4CEE-A164-03C795386ED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7615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E0CB8-C1AD-4CEE-A164-03C795386ED1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6632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E0CB8-C1AD-4CEE-A164-03C795386ED1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652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May Not Be Reproduced Or Hosted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239098F-298E-493D-8CA4-A33F4D4B1983}" type="datetime1">
              <a:rPr lang="en-US" smtClean="0"/>
              <a:pPr/>
              <a:t>4/4/23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Copyright 2011 By Perry Kivolowitz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4E358BE-1E38-4EA5-8BB9-2E739AD2B8D8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9828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E0CB8-C1AD-4CEE-A164-03C795386ED1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4549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* Have you ever looked at your code and said “How could this ever have worked?”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May Not Be Reproduced Or Hosted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745BBB3-B4BE-4C5F-8543-75C498C47F34}" type="datetime1">
              <a:rPr lang="en-US" smtClean="0"/>
              <a:pPr/>
              <a:t>4/4/23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Copyright 2011 By Perry Kivolowitz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4E358BE-1E38-4EA5-8BB9-2E739AD2B8D8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0938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* Have you ever looked at your code and said “How could this ever have worked?”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May Not Be Reproduced Or Hosted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745BBB3-B4BE-4C5F-8543-75C498C47F34}" type="datetime1">
              <a:rPr lang="en-US" smtClean="0"/>
              <a:pPr/>
              <a:t>4/4/23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Copyright 2011 By Perry Kivolowitz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4E358BE-1E38-4EA5-8BB9-2E739AD2B8D8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8973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* Have you ever looked at your code and said “How could this ever have worked?”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May Not Be Reproduced Or Hosted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745BBB3-B4BE-4C5F-8543-75C498C47F34}" type="datetime1">
              <a:rPr lang="en-US" smtClean="0"/>
              <a:pPr/>
              <a:t>4/4/23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Copyright 2011 By Perry Kivolowitz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4E358BE-1E38-4EA5-8BB9-2E739AD2B8D8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335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May Not Be Reproduced Or Hosted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137517E-142C-4639-AE6D-F20E68731763}" type="datetime1">
              <a:rPr lang="en-US" smtClean="0"/>
              <a:pPr/>
              <a:t>4/4/23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Copyright 2011 By Perry Kivolowitz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4E358BE-1E38-4EA5-8BB9-2E739AD2B8D8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1389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E0CB8-C1AD-4CEE-A164-03C795386ED1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2262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DA6B2-D218-4D21-9F27-260175C5DC1D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814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</a:t>
            </a:r>
            <a:r>
              <a:rPr lang="en-US" baseline="0" dirty="0"/>
              <a:t> is the most common debugging algorithm among (beginning) CS students. Perhaps this is your technique. Not for long.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E0CB8-C1AD-4CEE-A164-03C795386ED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1702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E0CB8-C1AD-4CEE-A164-03C795386ED1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1370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E0CB8-C1AD-4CEE-A164-03C795386ED1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1121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May Not Be Reproduced Or Hosted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239098F-298E-493D-8CA4-A33F4D4B1983}" type="datetime1">
              <a:rPr lang="en-US" smtClean="0"/>
              <a:pPr/>
              <a:t>4/4/23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Copyright 2011 By Perry Kivolowitz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4E358BE-1E38-4EA5-8BB9-2E739AD2B8D8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1436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May Not Be Reproduced Or Hosted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239098F-298E-493D-8CA4-A33F4D4B1983}" type="datetime1">
              <a:rPr lang="en-US" smtClean="0"/>
              <a:pPr/>
              <a:t>4/4/23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Copyright 2011 By Perry Kivolowitz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4E358BE-1E38-4EA5-8BB9-2E739AD2B8D8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021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E0CB8-C1AD-4CEE-A164-03C795386ED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658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If you cannot explain why a fix is a fix, then you have not formulated (and not tested) a hypothesis. If you rubbed your chin and the bug went away would you be satisfied? Hope not.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May Not Be Reproduced Or Hosted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0251B06-9FFE-4AED-9AD9-947C622A1E44}" type="datetime1">
              <a:rPr lang="en-US" smtClean="0"/>
              <a:pPr/>
              <a:t>4/4/23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Copyright 2011 By Perry Kivolowitz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4E358BE-1E38-4EA5-8BB9-2E739AD2B8D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66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* Have you ever looked at your code and said “How could this ever have worked?”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May Not Be Reproduced Or Hosted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745BBB3-B4BE-4C5F-8543-75C498C47F34}" type="datetime1">
              <a:rPr lang="en-US" smtClean="0"/>
              <a:pPr/>
              <a:t>4/4/23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Copyright 2011 By Perry Kivolowitz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4E358BE-1E38-4EA5-8BB9-2E739AD2B8D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925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Maxwell Cohen was talking about surf clams, but his words are equally applicable</a:t>
            </a:r>
            <a:r>
              <a:rPr lang="en-US" baseline="0" dirty="0"/>
              <a:t> to bugs.</a:t>
            </a:r>
          </a:p>
          <a:p>
            <a:endParaRPr lang="en-US" baseline="0" dirty="0"/>
          </a:p>
          <a:p>
            <a:r>
              <a:rPr lang="en-US" baseline="0" dirty="0"/>
              <a:t>What you see may be the locomotive buried in the ground, smoldering. That’s awful. But it’s the end of a series of unfortunate events. Some time in the past, the wheels started leaving the tracks.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May Not Be Reproduced Or Hosted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6FB85A2-514D-41A0-BBA4-D24AA9EDB1E1}" type="datetime1">
              <a:rPr lang="en-US" smtClean="0"/>
              <a:pPr/>
              <a:t>4/4/23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Copyright 2011 By Perry Kivolowitz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4E358BE-1E38-4EA5-8BB9-2E739AD2B8D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50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May Not Be Reproduced Or Hosted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AC944CC-B4A1-483C-85D2-DCB913F234A4}" type="datetime1">
              <a:rPr lang="en-US" smtClean="0"/>
              <a:pPr/>
              <a:t>4/4/23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Copyright 2011 By Perry Kivolowitz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4E358BE-1E38-4EA5-8BB9-2E739AD2B8D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484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80039-4B25-44B2-8FE2-843AF2BAFCB9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7B5C-E952-427D-9CF9-AB46A234D7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41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00FC-D282-4B41-9F1F-43EE05388CC0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7B5C-E952-427D-9CF9-AB46A234D7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739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7F0D-780D-4F49-9156-0CBDF9C3C64E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7B5C-E952-427D-9CF9-AB46A234D7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076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F2C6-0780-4CDC-91A0-7F952EA2FD8D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2BD575-8930-4988-8D44-6B5E7584BE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477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D203A-7491-4F64-A5AB-7724460DA2D6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7B5C-E952-427D-9CF9-AB46A234D7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883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A0A5D-8A0C-4C40-B62B-89A86EC8D838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7B5C-E952-427D-9CF9-AB46A234D7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474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ED302-BC9A-48F6-8FC3-2FBFFDA4F57A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7B5C-E952-427D-9CF9-AB46A234D7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687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AE99F-F6D5-4857-BE49-8C33F24C7D6E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7B5C-E952-427D-9CF9-AB46A234D7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175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4D74D-38BB-462E-A98E-81AECBDCEE7D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7B5C-E952-427D-9CF9-AB46A234D7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4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B3E2A-D472-4623-84DC-92825B241ABF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7B5C-E952-427D-9CF9-AB46A234D7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478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428-76D0-4D0F-87D6-C413D91F5947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7B5C-E952-427D-9CF9-AB46A234D7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861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551CD-C31C-4984-8760-17B2A7A654AD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A7B5C-E952-427D-9CF9-AB46A234D7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441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419B5E5-92FC-1C44-87EA-801BB7593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6525"/>
            <a:ext cx="4845909" cy="605738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BA97C-7A20-7940-A4D0-2B0C93602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F2C6-0780-4CDC-91A0-7F952EA2FD8D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99EBA-14AE-DF4B-AC77-B179F4252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Discourses and Dialogs on Debugging - Kivolowitz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839E3-3769-6D44-9900-AA1B956BD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D575-8930-4988-8D44-6B5E7584BEA6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2028A5-3EB5-504C-A4BC-672F1D01FC0F}"/>
              </a:ext>
            </a:extLst>
          </p:cNvPr>
          <p:cNvSpPr txBox="1"/>
          <p:nvPr/>
        </p:nvSpPr>
        <p:spPr>
          <a:xfrm>
            <a:off x="5905948" y="796066"/>
            <a:ext cx="66051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Computer Science</a:t>
            </a:r>
          </a:p>
          <a:p>
            <a:pPr algn="ctr"/>
            <a:r>
              <a:rPr lang="en-US" sz="7200" dirty="0"/>
              <a:t>Does a body good</a:t>
            </a:r>
          </a:p>
        </p:txBody>
      </p:sp>
    </p:spTree>
    <p:extLst>
      <p:ext uri="{BB962C8B-B14F-4D97-AF65-F5344CB8AC3E}">
        <p14:creationId xmlns:p14="http://schemas.microsoft.com/office/powerpoint/2010/main" val="3655029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838200" y="4722704"/>
            <a:ext cx="2057400" cy="12954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Kivolowitz’s Maxim #2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764676"/>
            <a:ext cx="6741695" cy="24038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Bugs want to be found</a:t>
            </a:r>
          </a:p>
          <a:p>
            <a:pPr marL="0" indent="0" algn="ctr">
              <a:buNone/>
            </a:pPr>
            <a:r>
              <a:rPr lang="en-US" sz="5400" dirty="0"/>
              <a:t>if you make the effort to listen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90600" y="4951304"/>
            <a:ext cx="5867400" cy="838200"/>
            <a:chOff x="457200" y="3962400"/>
            <a:chExt cx="5867400" cy="838200"/>
          </a:xfrm>
        </p:grpSpPr>
        <p:sp>
          <p:nvSpPr>
            <p:cNvPr id="11" name="Flowchart: Process 10"/>
            <p:cNvSpPr/>
            <p:nvPr/>
          </p:nvSpPr>
          <p:spPr>
            <a:xfrm>
              <a:off x="457200" y="3962400"/>
              <a:ext cx="1752600" cy="838200"/>
            </a:xfrm>
            <a:prstGeom prst="flowChart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Observe /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Gather Data</a:t>
              </a:r>
            </a:p>
          </p:txBody>
        </p:sp>
        <p:sp>
          <p:nvSpPr>
            <p:cNvPr id="12" name="Flowchart: Process 11"/>
            <p:cNvSpPr/>
            <p:nvPr/>
          </p:nvSpPr>
          <p:spPr>
            <a:xfrm>
              <a:off x="2514600" y="3962400"/>
              <a:ext cx="1752600" cy="838200"/>
            </a:xfrm>
            <a:prstGeom prst="flowChart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Formulate hypothesis</a:t>
              </a:r>
            </a:p>
          </p:txBody>
        </p:sp>
        <p:sp>
          <p:nvSpPr>
            <p:cNvPr id="13" name="Flowchart: Process 12"/>
            <p:cNvSpPr/>
            <p:nvPr/>
          </p:nvSpPr>
          <p:spPr>
            <a:xfrm>
              <a:off x="4572000" y="3962400"/>
              <a:ext cx="1752600" cy="838200"/>
            </a:xfrm>
            <a:prstGeom prst="flowChart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Test hypothesis</a:t>
              </a:r>
            </a:p>
          </p:txBody>
        </p:sp>
        <p:cxnSp>
          <p:nvCxnSpPr>
            <p:cNvPr id="14" name="Shape 13"/>
            <p:cNvCxnSpPr>
              <a:stCxn id="13" idx="3"/>
              <a:endCxn id="11" idx="0"/>
            </p:cNvCxnSpPr>
            <p:nvPr/>
          </p:nvCxnSpPr>
          <p:spPr>
            <a:xfrm flipH="1" flipV="1">
              <a:off x="1333500" y="3962400"/>
              <a:ext cx="4991100" cy="419100"/>
            </a:xfrm>
            <a:prstGeom prst="bentConnector4">
              <a:avLst>
                <a:gd name="adj1" fmla="val -8244"/>
                <a:gd name="adj2" fmla="val 237454"/>
              </a:avLst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1" idx="3"/>
              <a:endCxn id="12" idx="1"/>
            </p:cNvCxnSpPr>
            <p:nvPr/>
          </p:nvCxnSpPr>
          <p:spPr>
            <a:xfrm>
              <a:off x="2209800" y="4381500"/>
              <a:ext cx="3048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2" idx="3"/>
              <a:endCxn id="13" idx="1"/>
            </p:cNvCxnSpPr>
            <p:nvPr/>
          </p:nvCxnSpPr>
          <p:spPr>
            <a:xfrm>
              <a:off x="4267200" y="4381500"/>
              <a:ext cx="3048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F52D-A2D0-4725-BC7D-37FA0C565000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D575-8930-4988-8D44-6B5E7584BEA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074" name="Picture 2" descr="South Park internet satan camp whisp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178" y="1823040"/>
            <a:ext cx="3665621" cy="206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648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nedict cumberbatch robert downey jr sherlock holmes jonny lee miller basil rathbo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015" y="1825624"/>
            <a:ext cx="5801785" cy="43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Conan Doyle’s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4" y="1825625"/>
            <a:ext cx="4713815" cy="435133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4400" dirty="0"/>
              <a:t>“When you have eliminated the impossible, whatever remains, however improbable, must be </a:t>
            </a:r>
            <a:br>
              <a:rPr lang="en-US" sz="4400" dirty="0"/>
            </a:br>
            <a:r>
              <a:rPr lang="en-US" sz="4400" dirty="0"/>
              <a:t>the truth.”</a:t>
            </a:r>
          </a:p>
          <a:p>
            <a:pPr marL="0" indent="0" algn="ctr">
              <a:buNone/>
            </a:pPr>
            <a:r>
              <a:rPr lang="en-US" dirty="0"/>
              <a:t>The Sign of Four, 1890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681D4-1B67-42E4-9031-AF194F07FF1C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D575-8930-4988-8D44-6B5E7584BEA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385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Kivolowitz Maxim #3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1CE4-5E5E-4D55-B87B-C89FF979D832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6696" y="6356350"/>
            <a:ext cx="2743200" cy="365125"/>
          </a:xfrm>
        </p:spPr>
        <p:txBody>
          <a:bodyPr/>
          <a:lstStyle/>
          <a:p>
            <a:fld id="{492BD575-8930-4988-8D44-6B5E7584BEA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8409" y="1690688"/>
            <a:ext cx="45807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“Write in </a:t>
            </a:r>
            <a:r>
              <a:rPr lang="en-US" sz="3200" dirty="0"/>
              <a:t>small</a:t>
            </a:r>
            <a:r>
              <a:rPr lang="en-US" sz="6600" dirty="0"/>
              <a:t> units. </a:t>
            </a:r>
          </a:p>
          <a:p>
            <a:pPr algn="ctr"/>
            <a:r>
              <a:rPr lang="en-US" sz="6600" dirty="0"/>
              <a:t>Test in </a:t>
            </a:r>
            <a:r>
              <a:rPr lang="en-US" sz="3600" dirty="0"/>
              <a:t>small</a:t>
            </a:r>
            <a:r>
              <a:rPr lang="en-US" sz="6600" dirty="0"/>
              <a:t> units.”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B29EFA-960F-1A45-9D1E-460EF938F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699" y="2472267"/>
            <a:ext cx="6102101" cy="257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2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Kivolowitz Maxim #4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810" y="1690688"/>
            <a:ext cx="10660380" cy="40928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/>
              <a:t>“Always play defense”</a:t>
            </a:r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r>
              <a:rPr lang="en-US" sz="5200" dirty="0"/>
              <a:t>Extra work is finite.</a:t>
            </a:r>
          </a:p>
          <a:p>
            <a:pPr marL="0" indent="0">
              <a:buNone/>
            </a:pPr>
            <a:r>
              <a:rPr lang="en-US" sz="5200" dirty="0"/>
              <a:t>Debugging time</a:t>
            </a:r>
            <a:r>
              <a:rPr lang="mr-IN" sz="5200" dirty="0"/>
              <a:t>…</a:t>
            </a:r>
            <a:r>
              <a:rPr lang="en-US" sz="5200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95DC-5117-458F-A4F4-E002482888F4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D575-8930-4988-8D44-6B5E7584BEA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419" y="3124668"/>
            <a:ext cx="4714381" cy="265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2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2 - Dialogs </a:t>
            </a:r>
            <a:r>
              <a:rPr lang="en-US" sz="2800" i="1" dirty="0"/>
              <a:t>(all actually happened)</a:t>
            </a:r>
            <a:endParaRPr lang="en-US" i="1" dirty="0"/>
          </a:p>
        </p:txBody>
      </p:sp>
      <p:pic>
        <p:nvPicPr>
          <p:cNvPr id="1026" name="Picture 2" descr="http://images6.fanpop.com/image/photos/33100000/Kung-Fu-Panda-3-random-33170400-1920-81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59" y="1753707"/>
            <a:ext cx="1031428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38859" y="6176963"/>
            <a:ext cx="6731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http://images6.fanpop.com/image/photos/33100000/Kung-Fu-Panda-3-random-33170400-1920-810.jpg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357DD-A51F-4420-B9A0-5752F2C2B089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D575-8930-4988-8D44-6B5E7584BEA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921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Kivolowitz Corollary Example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487011" y="1825625"/>
            <a:ext cx="7217979" cy="21157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Student:	My code crashed. I added a 		print out. Now it doesn’t crash.</a:t>
            </a:r>
            <a:br>
              <a:rPr lang="en-US" sz="3200" dirty="0"/>
            </a:br>
            <a:r>
              <a:rPr lang="en-US" sz="3200" dirty="0"/>
              <a:t>		It’s fixed right?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4588329"/>
            <a:ext cx="105155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No understanding</a:t>
            </a:r>
            <a:r>
              <a:rPr lang="en-US" sz="4800" dirty="0"/>
              <a:t> of the “fix”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A269-183D-47F8-BAC5-CBF466EEF2C6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D575-8930-4988-8D44-6B5E7584BEA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819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Kivolowitz’s Maxim #2 Example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7725" y="1510168"/>
            <a:ext cx="6827432" cy="239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Student:	So, I have this error.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Master:	What does the error say?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Student:	I didn’t read it. I just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			clicked “OK”</a:t>
            </a:r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838200" y="4080103"/>
            <a:ext cx="10515600" cy="2098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/>
              <a:t>“Bugs want to be found”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/>
              <a:t>They often announce themselves clearly </a:t>
            </a:r>
            <a:br>
              <a:rPr lang="en-US" sz="3600" dirty="0"/>
            </a:br>
            <a:r>
              <a:rPr lang="en-US" sz="4800" dirty="0"/>
              <a:t>if you make the effort to listen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096B-C8CF-41AA-A229-3FA86686D97F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D575-8930-4988-8D44-6B5E7584BEA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296" y="1523420"/>
            <a:ext cx="3821043" cy="238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7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Kivolowitz’s Maxim #2 Example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510168"/>
            <a:ext cx="7612117" cy="239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Student:	My code crashes.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Master:	You get compiler warnings.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Student:	They’re just warnings.</a:t>
            </a:r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838200" y="4080103"/>
            <a:ext cx="10515600" cy="2098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/>
              <a:t>“Bugs want to be found”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/>
              <a:t>They often announce themselves clearly </a:t>
            </a:r>
            <a:br>
              <a:rPr lang="en-US" sz="3600" dirty="0"/>
            </a:br>
            <a:r>
              <a:rPr lang="en-US" sz="4800" dirty="0"/>
              <a:t>if you make the effort to listen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2065B-4CF7-4239-BDE6-F1295DABA4F8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D575-8930-4988-8D44-6B5E7584BEA6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AFC7C3-DC32-6B4A-AC55-AFBCA0213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510168"/>
            <a:ext cx="3200400" cy="238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7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Kivolowitz’s Maxim #2 Example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510168"/>
            <a:ext cx="7612117" cy="239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Student:	It crashes after running for a 			while.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Master:	Do you have a memory leak?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Student:	No, I already went.</a:t>
            </a:r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838200" y="4080103"/>
            <a:ext cx="10515600" cy="20986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/>
              <a:t>“Bugs want to be found”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dirty="0"/>
              <a:t>Use leak detection tools.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dirty="0"/>
              <a:t>Leave code running for ____ if warranted</a:t>
            </a:r>
            <a:endParaRPr lang="en-US" sz="6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D27C3-458F-4496-8A01-D10D6F962ADE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D575-8930-4988-8D44-6B5E7584BEA6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94EF50-2971-254E-BAFB-A096D26CE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317" y="1690688"/>
            <a:ext cx="2903483" cy="219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6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Kivolowitz’s Maxim #2 Example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510168"/>
            <a:ext cx="7612117" cy="239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Student:	After a while my program stops 			responding.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Master:	Do you have any infinite loops?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Student:	No, I use “whiles.”</a:t>
            </a:r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838200" y="4080103"/>
            <a:ext cx="10515600" cy="20986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/>
              <a:t>“Bugs want to be found”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dirty="0"/>
              <a:t>Not responding? Check CPU utilization.</a:t>
            </a:r>
          </a:p>
          <a:p>
            <a:pPr marL="0" indent="0" algn="ctr">
              <a:buNone/>
            </a:pPr>
            <a:r>
              <a:rPr lang="en-US" sz="4800" dirty="0"/>
              <a:t>In a loop first code to write is how it exits.</a:t>
            </a:r>
            <a:endParaRPr lang="en-US" sz="6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F43C-93E9-4E44-8719-40A5D656FC85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D575-8930-4988-8D44-6B5E7584BEA6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78CA09-B566-0F49-AD7B-695ED3EAA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474" y="1690687"/>
            <a:ext cx="2964326" cy="221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3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1845066" y="0"/>
            <a:ext cx="1912589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Discourses and Dialogs </a:t>
            </a:r>
            <a:br>
              <a:rPr lang="en-US" dirty="0"/>
            </a:br>
            <a:r>
              <a:rPr lang="en-US" dirty="0"/>
              <a:t>on Debugging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08054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Perry Kivolowitz</a:t>
            </a:r>
          </a:p>
          <a:p>
            <a:r>
              <a:rPr lang="en-US" sz="2800" dirty="0"/>
              <a:t>Professor of Computer Science</a:t>
            </a:r>
          </a:p>
          <a:p>
            <a:r>
              <a:rPr lang="en-US" sz="2800" dirty="0"/>
              <a:t>Carthage College</a:t>
            </a:r>
            <a:endParaRPr lang="en-US" sz="1600" dirty="0"/>
          </a:p>
        </p:txBody>
      </p:sp>
      <p:pic>
        <p:nvPicPr>
          <p:cNvPr id="1026" name="Picture 2" descr="Carthage Colle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10"/>
            <a:ext cx="1666875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964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Kivolowitz’s Maxim #2 Example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510168"/>
            <a:ext cx="7612117" cy="27713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Student:	My code works great except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			on this input.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Master:	Try single-stepping with just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			that.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Student:	Single</a:t>
            </a:r>
            <a:r>
              <a:rPr lang="is-IS" sz="3200" dirty="0"/>
              <a:t>… </a:t>
            </a:r>
            <a:r>
              <a:rPr lang="en-US" sz="3200" dirty="0"/>
              <a:t>what?</a:t>
            </a:r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838200" y="4252229"/>
            <a:ext cx="10515600" cy="20986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/>
              <a:t>“Bugs want to be found”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dirty="0"/>
              <a:t>Your environment should be your friend.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dirty="0"/>
              <a:t>Get to know it – USE IT!</a:t>
            </a:r>
            <a:endParaRPr lang="en-US" sz="6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87ABD-BD8F-4178-B69D-A8D10889A15F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D575-8930-4988-8D44-6B5E7584BEA6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E8F84C-1C9A-7644-958C-B6740DB91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659" y="1510167"/>
            <a:ext cx="3370149" cy="253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4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Conan Doyle’s Law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1447801"/>
            <a:ext cx="7630668" cy="239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Student:	I looked everywhere for my bug.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Master:	Did you look here?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Student:	No. It can’t possibly be there.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3665883"/>
            <a:ext cx="7315200" cy="2098811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en-US" sz="4800" dirty="0"/>
              <a:t>“When you have eliminated the impossible, whatever remains, however improbable, must be the truth.”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CBCF-6A9B-428A-8B52-C2501173A9C3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D575-8930-4988-8D44-6B5E7584BEA6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BFC53B-F598-B946-A864-207EE5B1F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208" y="1447800"/>
            <a:ext cx="3140592" cy="304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6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Defensive programming </a:t>
            </a:r>
            <a:r>
              <a:rPr lang="en-US" i="1" dirty="0"/>
              <a:t>and</a:t>
            </a:r>
            <a:r>
              <a:rPr lang="en-US" dirty="0"/>
              <a:t> Doyle’s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590826"/>
            <a:ext cx="10515600" cy="1833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If you “know” a condition to be true, </a:t>
            </a:r>
            <a:r>
              <a:rPr lang="en-US" sz="3600" dirty="0">
                <a:latin typeface="Consolas" panose="020B0609020204030204" pitchFamily="49" charset="0"/>
                <a:cs typeface="Consolas" panose="020B0609020204030204" pitchFamily="49" charset="0"/>
              </a:rPr>
              <a:t>assert()</a:t>
            </a:r>
            <a:r>
              <a:rPr lang="en-US" sz="3600" dirty="0"/>
              <a:t> it!</a:t>
            </a:r>
          </a:p>
          <a:p>
            <a:pPr marL="0" indent="0" algn="ctr">
              <a:buNone/>
            </a:pPr>
            <a:r>
              <a:rPr lang="en-US" sz="3600" dirty="0"/>
              <a:t>Stops a cascade in its tracks</a:t>
            </a:r>
          </a:p>
          <a:p>
            <a:pPr marL="0" indent="0" algn="ctr">
              <a:buNone/>
            </a:pPr>
            <a:r>
              <a:rPr lang="en-US" sz="3600" dirty="0"/>
              <a:t>Checks the impossible and identifies the improbable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290E-B961-45BF-881D-3E760F62EDB6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3DBC8-1BC9-4537-99DD-A5AEB4FD615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820862"/>
            <a:ext cx="7630668" cy="29017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Student:	I looked everywhere for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			my bug.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Master:	Did you look here?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Student:	No. It can’t possibly be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			there.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85370F-ABF4-7D4A-B91C-7D9AD7F2A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329" y="1820862"/>
            <a:ext cx="4692172" cy="195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91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Cohen’s Law, Defensive programming </a:t>
            </a:r>
            <a:r>
              <a:rPr lang="en-US" i="1" dirty="0"/>
              <a:t>and</a:t>
            </a:r>
            <a:r>
              <a:rPr lang="en-US" dirty="0"/>
              <a:t> Doyle’s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343399"/>
            <a:ext cx="10515600" cy="1833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/>
              <a:t>assert enforces “contracts”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BE2F-C2DE-4633-8565-755D1DA4765C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3DBC8-1BC9-4537-99DD-A5AEB4FD6158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01536" y="1828800"/>
            <a:ext cx="9388929" cy="239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3600" dirty="0">
                <a:latin typeface="Consolas" panose="020B0609020204030204" pitchFamily="49" charset="0"/>
                <a:cs typeface="Consolas" panose="020B0609020204030204" pitchFamily="49" charset="0"/>
              </a:rPr>
              <a:t>#include &lt;assert.h&gt;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3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600" dirty="0">
                <a:latin typeface="Consolas" panose="020B0609020204030204" pitchFamily="49" charset="0"/>
                <a:cs typeface="Consolas" panose="020B0609020204030204" pitchFamily="49" charset="0"/>
              </a:rPr>
              <a:t>assert(condition I </a:t>
            </a:r>
            <a:r>
              <a:rPr lang="en-US" sz="3600" i="1" dirty="0">
                <a:latin typeface="Consolas" panose="020B0609020204030204" pitchFamily="49" charset="0"/>
                <a:cs typeface="Consolas" panose="020B0609020204030204" pitchFamily="49" charset="0"/>
              </a:rPr>
              <a:t>know</a:t>
            </a:r>
            <a:r>
              <a:rPr lang="en-US" sz="3600" dirty="0">
                <a:latin typeface="Consolas" panose="020B0609020204030204" pitchFamily="49" charset="0"/>
                <a:cs typeface="Consolas" panose="020B0609020204030204" pitchFamily="49" charset="0"/>
              </a:rPr>
              <a:t> to be true);</a:t>
            </a:r>
          </a:p>
        </p:txBody>
      </p:sp>
    </p:spTree>
    <p:extLst>
      <p:ext uri="{BB962C8B-B14F-4D97-AF65-F5344CB8AC3E}">
        <p14:creationId xmlns:p14="http://schemas.microsoft.com/office/powerpoint/2010/main" val="2468719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Kivolowitz Maxim #3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916" y="3882599"/>
            <a:ext cx="8229600" cy="23458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/>
              <a:t>Write in small units. </a:t>
            </a:r>
          </a:p>
          <a:p>
            <a:pPr marL="0" indent="0">
              <a:buNone/>
            </a:pPr>
            <a:r>
              <a:rPr lang="en-US" sz="6000" dirty="0"/>
              <a:t>Test in small units.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88692" y="1447801"/>
            <a:ext cx="7214616" cy="239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Student:	My program worked yesterday. 		I wrote 5000 lines of code last 		night. It doesn’t work anymore.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			Why?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D0BC0-3559-4A1C-88A3-EE2DE30D64B6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D575-8930-4988-8D44-6B5E7584BEA6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56" y="3756986"/>
            <a:ext cx="3998843" cy="224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3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 #4 - Defensive programming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8692" y="1825625"/>
            <a:ext cx="7214616" cy="1687195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en-US" sz="3200" dirty="0"/>
              <a:t>Student:	I commented like you told me.</a:t>
            </a:r>
          </a:p>
          <a:p>
            <a:pPr marL="0">
              <a:buNone/>
            </a:pPr>
            <a:r>
              <a:rPr lang="en-US" sz="3200" dirty="0">
                <a:latin typeface="Consolas" pitchFamily="49" charset="0"/>
                <a:cs typeface="Consolas" pitchFamily="49" charset="0"/>
              </a:rPr>
              <a:t>		// Increment </a:t>
            </a:r>
            <a:r>
              <a:rPr lang="en-US" sz="3200" dirty="0" err="1">
                <a:latin typeface="Consolas" pitchFamily="49" charset="0"/>
                <a:cs typeface="Consolas" pitchFamily="49" charset="0"/>
              </a:rPr>
              <a:t>i</a:t>
            </a:r>
            <a:endParaRPr lang="en-US" sz="3200" dirty="0">
              <a:latin typeface="Consolas" pitchFamily="49" charset="0"/>
              <a:cs typeface="Consolas" pitchFamily="49" charset="0"/>
            </a:endParaRPr>
          </a:p>
          <a:p>
            <a:pPr marL="0">
              <a:buNone/>
            </a:pPr>
            <a:endParaRPr lang="en-US" sz="3200" dirty="0">
              <a:cs typeface="Consolas" pitchFamily="49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0C370-BC54-4A2A-A107-08CBB0F1F403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3DBC8-1BC9-4537-99DD-A5AEB4FD615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38200" y="3795563"/>
            <a:ext cx="6924268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cs typeface="Consolas" pitchFamily="49" charset="0"/>
              </a:rPr>
              <a:t>Comment</a:t>
            </a:r>
            <a:r>
              <a:rPr lang="en-US" sz="4000" dirty="0">
                <a:cs typeface="Consolas" pitchFamily="49" charset="0"/>
              </a:rPr>
              <a:t> </a:t>
            </a:r>
            <a:r>
              <a:rPr lang="en-US" sz="5400" dirty="0">
                <a:cs typeface="Consolas" pitchFamily="49" charset="0"/>
              </a:rPr>
              <a:t>your</a:t>
            </a:r>
            <a:r>
              <a:rPr lang="en-US" sz="4000" dirty="0">
                <a:cs typeface="Consolas" pitchFamily="49" charset="0"/>
              </a:rPr>
              <a:t> </a:t>
            </a:r>
            <a:r>
              <a:rPr lang="en-US" sz="5400" dirty="0">
                <a:cs typeface="Consolas" pitchFamily="49" charset="0"/>
              </a:rPr>
              <a:t>thinking.</a:t>
            </a:r>
            <a:endParaRPr lang="en-US" sz="4000" dirty="0">
              <a:cs typeface="Consolas" pitchFamily="49" charset="0"/>
            </a:endParaRPr>
          </a:p>
          <a:p>
            <a:r>
              <a:rPr lang="en-US" sz="4800" dirty="0">
                <a:cs typeface="Consolas" pitchFamily="49" charset="0"/>
              </a:rPr>
              <a:t>Not your code.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068" y="3608489"/>
            <a:ext cx="2870732" cy="215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8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F1092-5F38-4BBB-AD14-21E2930A2F7B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3DBC8-1BC9-4537-99DD-A5AEB4FD615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499113" y="3868877"/>
            <a:ext cx="68546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000" dirty="0">
                <a:cs typeface="Consolas" pitchFamily="49" charset="0"/>
              </a:rPr>
              <a:t>When commenting, think of the next person to read your code.</a:t>
            </a:r>
          </a:p>
          <a:p>
            <a:pPr algn="r"/>
            <a:r>
              <a:rPr lang="en-US" sz="4000" dirty="0">
                <a:cs typeface="Consolas" pitchFamily="49" charset="0"/>
              </a:rPr>
              <a:t>It might be you.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 #4 - Defensive programming example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488692" y="1825625"/>
            <a:ext cx="7214616" cy="1687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buFont typeface="Arial" panose="020B0604020202020204" pitchFamily="34" charset="0"/>
              <a:buNone/>
            </a:pPr>
            <a:r>
              <a:rPr lang="en-US" sz="3200" dirty="0"/>
              <a:t>Student:	I commented like you told me.</a:t>
            </a:r>
          </a:p>
          <a:p>
            <a:pPr marL="0">
              <a:buFont typeface="Arial" panose="020B0604020202020204" pitchFamily="34" charset="0"/>
              <a:buNone/>
            </a:pPr>
            <a:r>
              <a:rPr lang="en-US" sz="3200" dirty="0">
                <a:latin typeface="Consolas" pitchFamily="49" charset="0"/>
                <a:cs typeface="Consolas" pitchFamily="49" charset="0"/>
              </a:rPr>
              <a:t>		// Increment </a:t>
            </a:r>
            <a:r>
              <a:rPr lang="en-US" sz="3200" dirty="0" err="1">
                <a:latin typeface="Consolas" pitchFamily="49" charset="0"/>
                <a:cs typeface="Consolas" pitchFamily="49" charset="0"/>
              </a:rPr>
              <a:t>i</a:t>
            </a:r>
            <a:endParaRPr lang="en-US" sz="3200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03444"/>
            <a:ext cx="3660913" cy="20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4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03183"/>
            <a:ext cx="7036398" cy="2782756"/>
          </a:xfrm>
        </p:spPr>
        <p:txBody>
          <a:bodyPr>
            <a:noAutofit/>
          </a:bodyPr>
          <a:lstStyle/>
          <a:p>
            <a:pPr marL="0">
              <a:buNone/>
            </a:pPr>
            <a:r>
              <a:rPr lang="en-US" sz="3200" dirty="0"/>
              <a:t>Student:	My code doesn’t work.</a:t>
            </a:r>
          </a:p>
          <a:p>
            <a:pPr marL="0">
              <a:buNone/>
            </a:pPr>
            <a:r>
              <a:rPr lang="en-US" sz="3200" dirty="0"/>
              <a:t>Master:	And there is no way it ever </a:t>
            </a:r>
          </a:p>
          <a:p>
            <a:pPr marL="0">
              <a:buNone/>
            </a:pPr>
            <a:r>
              <a:rPr lang="en-US" sz="3200" dirty="0"/>
              <a:t>		would. Did you test it </a:t>
            </a:r>
            <a:r>
              <a:rPr lang="en-US" sz="3200" i="1" dirty="0"/>
              <a:t>before</a:t>
            </a:r>
            <a:r>
              <a:rPr lang="en-US" sz="3200" dirty="0"/>
              <a:t> </a:t>
            </a:r>
          </a:p>
          <a:p>
            <a:pPr marL="0">
              <a:buNone/>
            </a:pPr>
            <a:r>
              <a:rPr lang="en-US" sz="3200" dirty="0"/>
              <a:t>		you wrote it?</a:t>
            </a:r>
          </a:p>
          <a:p>
            <a:pPr marL="0">
              <a:buNone/>
            </a:pPr>
            <a:r>
              <a:rPr lang="en-US" sz="3200" dirty="0"/>
              <a:t>Student:	Wait</a:t>
            </a:r>
            <a:r>
              <a:rPr lang="is-IS" sz="3200" dirty="0"/>
              <a:t>…</a:t>
            </a:r>
            <a:r>
              <a:rPr lang="en-US" sz="3200" dirty="0"/>
              <a:t> What?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75C90-523C-4384-8FD4-759063AEECF1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3DBC8-1BC9-4537-99DD-A5AEB4FD6158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38200" y="4624229"/>
            <a:ext cx="10515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/>
              <a:t>Write the comments </a:t>
            </a:r>
            <a:r>
              <a:rPr lang="en-US" sz="6000" dirty="0"/>
              <a:t>before </a:t>
            </a:r>
            <a:r>
              <a:rPr lang="en-US" sz="4800" dirty="0"/>
              <a:t>your code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 #4 - Defensive programming example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6EEF41-A49A-F045-9DD1-7D52EBF6C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59" y="1703183"/>
            <a:ext cx="3710341" cy="278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7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13941"/>
            <a:ext cx="6573819" cy="2939784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en-US" sz="3200" dirty="0"/>
              <a:t>Student:	My code doesn’t work.</a:t>
            </a:r>
          </a:p>
          <a:p>
            <a:pPr marL="0">
              <a:buNone/>
            </a:pPr>
            <a:r>
              <a:rPr lang="en-US" sz="3200" dirty="0"/>
              <a:t>Master:	What does </a:t>
            </a:r>
            <a:r>
              <a:rPr lang="en-US" sz="3200" dirty="0" err="1">
                <a:latin typeface="Consolas" pitchFamily="49" charset="0"/>
                <a:cs typeface="Consolas" pitchFamily="49" charset="0"/>
              </a:rPr>
              <a:t>ineedsleep</a:t>
            </a:r>
            <a:r>
              <a:rPr lang="en-US" sz="3200" dirty="0"/>
              <a:t> </a:t>
            </a:r>
          </a:p>
          <a:p>
            <a:pPr marL="0">
              <a:buNone/>
            </a:pPr>
            <a:r>
              <a:rPr lang="en-US" sz="3200" dirty="0"/>
              <a:t>		do?</a:t>
            </a:r>
          </a:p>
          <a:p>
            <a:pPr marL="0">
              <a:buNone/>
            </a:pPr>
            <a:r>
              <a:rPr lang="en-US" sz="3200" dirty="0"/>
              <a:t>Student:	I don’t remember. </a:t>
            </a:r>
          </a:p>
          <a:p>
            <a:pPr marL="0">
              <a:buNone/>
            </a:pPr>
            <a:r>
              <a:rPr lang="en-US" sz="3200" dirty="0"/>
              <a:t>		I was tired.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3EBC-B791-47A6-B2C0-4805E48C585B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3DBC8-1BC9-4537-99DD-A5AEB4FD6158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66800" y="4653725"/>
            <a:ext cx="100584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dirty="0">
                <a:latin typeface="Consolas" pitchFamily="49" charset="0"/>
                <a:cs typeface="Consolas" pitchFamily="49" charset="0"/>
              </a:rPr>
              <a:t>descriptive_variable_names_really_help</a:t>
            </a:r>
            <a:endParaRPr lang="en-US" sz="2000" dirty="0">
              <a:latin typeface="Consolas" pitchFamily="49" charset="0"/>
              <a:cs typeface="Consolas" pitchFamily="49" charset="0"/>
            </a:endParaRPr>
          </a:p>
          <a:p>
            <a:pPr algn="ctr"/>
            <a:r>
              <a:rPr lang="en-US" sz="3200" dirty="0"/>
              <a:t>Keystrokes are finite. Debugging time isn’t.</a:t>
            </a:r>
            <a:endParaRPr lang="en-US" sz="20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 #4 - Defensive programming example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7647F2-7DBC-5947-959A-D4A842CA1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359" y="1713941"/>
            <a:ext cx="4237441" cy="21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0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392559"/>
            <a:ext cx="10515600" cy="18335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400" dirty="0"/>
              <a:t>Newlines are free. Resist temptation for multiple statements on one line.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1977-53AF-4C84-B3A1-BFA36A55C6ED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3DBC8-1BC9-4537-99DD-A5AEB4FD615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820916"/>
            <a:ext cx="7630668" cy="239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Student:	</a:t>
            </a:r>
            <a:r>
              <a:rPr lang="en-US" sz="3200" dirty="0">
                <a:latin typeface="Consolas" panose="020B0609020204030204" pitchFamily="49" charset="0"/>
                <a:cs typeface="Consolas" panose="020B0609020204030204" pitchFamily="49" charset="0"/>
              </a:rPr>
              <a:t>____; ____; ____; ____;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Master:	What’s that in the middle?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Student:	Where?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 #4 - Defensive programming example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2E614F-C20F-5F4D-AC88-D6E6F2893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1702180"/>
            <a:ext cx="3175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4000" dirty="0"/>
              <a:t>Megan and </a:t>
            </a:r>
            <a:r>
              <a:rPr lang="en-US" sz="4000" dirty="0" err="1"/>
              <a:t>Fredo</a:t>
            </a:r>
            <a:r>
              <a:rPr lang="en-US" sz="4000" dirty="0"/>
              <a:t> wrote buggy code.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4000" dirty="0"/>
              <a:t>Megan paid attention to this talk, found her problems quickly and went out dancing.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4000" dirty="0" err="1"/>
              <a:t>Fredo</a:t>
            </a:r>
            <a:r>
              <a:rPr lang="en-US" sz="4000" dirty="0"/>
              <a:t> is still slamming Red Bulls.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4000" dirty="0" err="1"/>
              <a:t>Fredo</a:t>
            </a:r>
            <a:r>
              <a:rPr lang="en-US" sz="4000" dirty="0"/>
              <a:t> can’t feel his lips.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4000" dirty="0"/>
              <a:t>Don’t be like </a:t>
            </a:r>
            <a:r>
              <a:rPr lang="en-US" sz="4000" dirty="0" err="1"/>
              <a:t>Fredo</a:t>
            </a:r>
            <a:r>
              <a:rPr lang="en-US" sz="4000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3C0F-3A96-46BA-BDB4-4417B8B4231A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D575-8930-4988-8D44-6B5E7584BEA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67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343399"/>
            <a:ext cx="7025640" cy="1833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Use side effects with caution</a:t>
            </a:r>
          </a:p>
          <a:p>
            <a:pPr marL="0" indent="0">
              <a:buNone/>
            </a:pPr>
            <a:r>
              <a:rPr lang="en-US" sz="2400" dirty="0"/>
              <a:t>Optimizers laugh at your lame attempts to be cool.</a:t>
            </a:r>
          </a:p>
          <a:p>
            <a:pPr marL="0" indent="0">
              <a:buNone/>
            </a:pPr>
            <a:r>
              <a:rPr lang="en-US" sz="2400" dirty="0"/>
              <a:t>Your coworkers just get annoyed.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20A38-FBD8-4A06-8B45-2A98545116C1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3DBC8-1BC9-4537-99DD-A5AEB4FD6158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244346" y="1828800"/>
            <a:ext cx="10109454" cy="239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Student:	</a:t>
            </a:r>
            <a:r>
              <a:rPr lang="en-US" sz="3000" dirty="0">
                <a:latin typeface="Consolas" panose="020B0609020204030204" pitchFamily="49" charset="0"/>
                <a:cs typeface="Consolas" panose="020B0609020204030204" pitchFamily="49" charset="0"/>
              </a:rPr>
              <a:t>__ += __ ? (__ = --__ , __) : __ = __;</a:t>
            </a:r>
            <a:endParaRPr lang="en-US" sz="32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Master:	What’s that in the middle?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Student:	Where?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 #4 - Defensive programming example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67F963-1421-2246-B650-6C7154C5A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777" y="3200400"/>
            <a:ext cx="3550023" cy="266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9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Defensive programming </a:t>
            </a:r>
            <a:r>
              <a:rPr lang="en-US" i="1" dirty="0"/>
              <a:t>and</a:t>
            </a:r>
            <a:r>
              <a:rPr lang="en-US" dirty="0"/>
              <a:t> Doyle’s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979042"/>
            <a:ext cx="10515600" cy="1833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Code abstraction is actually a defensive technique</a:t>
            </a:r>
          </a:p>
          <a:p>
            <a:pPr marL="0" indent="0" algn="ctr">
              <a:buNone/>
            </a:pPr>
            <a:r>
              <a:rPr lang="en-US" sz="3600" dirty="0"/>
              <a:t>Code in one place, test in one place, fix in one place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8C93-580B-4533-B8BB-CD818E6EDBE6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3DBC8-1BC9-4537-99DD-A5AEB4FD6158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1" y="1690688"/>
            <a:ext cx="7315200" cy="319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200" dirty="0"/>
              <a:t>Student:	The bug can’t be here. </a:t>
            </a:r>
            <a:br>
              <a:rPr lang="en-US" sz="3200" dirty="0"/>
            </a:br>
            <a:r>
              <a:rPr lang="en-US" sz="3200" dirty="0"/>
              <a:t>		I pasted this code.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200" dirty="0"/>
              <a:t>Master:	Really?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200" dirty="0"/>
              <a:t>			That’s different from this.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200" dirty="0"/>
              <a:t>Student:	Oh </a:t>
            </a:r>
            <a:r>
              <a:rPr lang="en-US" sz="3200" dirty="0" err="1"/>
              <a:t>yeeaahhhh</a:t>
            </a:r>
            <a:r>
              <a:rPr lang="en-US" sz="3200" dirty="0"/>
              <a:t>. I fixed a bug.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0EC3EE-CF27-9941-9982-671D88887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645" y="1781817"/>
            <a:ext cx="3668155" cy="275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6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Defensive programming </a:t>
            </a:r>
            <a:r>
              <a:rPr lang="en-US" i="1" dirty="0"/>
              <a:t>and</a:t>
            </a:r>
            <a:r>
              <a:rPr lang="en-US" dirty="0"/>
              <a:t> Doyle’s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343399"/>
            <a:ext cx="10515600" cy="18335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400" dirty="0"/>
              <a:t>Always code the “default” case</a:t>
            </a:r>
          </a:p>
          <a:p>
            <a:pPr marL="0" indent="0" algn="ctr">
              <a:buNone/>
            </a:pPr>
            <a:r>
              <a:rPr lang="en-US" sz="4400" dirty="0"/>
              <a:t>Always code the “impossible else”</a:t>
            </a:r>
          </a:p>
          <a:p>
            <a:pPr marL="0" indent="0" algn="ctr">
              <a:buNone/>
            </a:pPr>
            <a:r>
              <a:rPr lang="en-US" dirty="0"/>
              <a:t>(tell Ben Liblit’s story)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3921F-E701-4AF0-9373-2B7BBD559C2C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3DBC8-1BC9-4537-99DD-A5AEB4FD6158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771648"/>
            <a:ext cx="7772400" cy="239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Student:	</a:t>
            </a:r>
            <a:r>
              <a:rPr lang="en-US" sz="3200" dirty="0">
                <a:latin typeface="Consolas" panose="020B0609020204030204" pitchFamily="49" charset="0"/>
                <a:cs typeface="Consolas" panose="020B0609020204030204" pitchFamily="49" charset="0"/>
              </a:rPr>
              <a:t>foo</a:t>
            </a:r>
            <a:r>
              <a:rPr lang="en-US" sz="3200" dirty="0"/>
              <a:t> has to be one of these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			values.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Master:	And if it isn’t?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Student:	That’s not possible.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868AFD-1676-EE4F-987D-E4949FADE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974" y="1771648"/>
            <a:ext cx="3719826" cy="227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2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 #4 - Defensive programming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8775" y="4887153"/>
            <a:ext cx="8934450" cy="6975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Return values are meant to be checked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49102" y="1690688"/>
            <a:ext cx="7722108" cy="239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Student:	My code doesn’t work.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Master:	You’re not checking that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			return value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Student:	That has a return value?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FDC50-495B-44C4-A67B-9C862A7BDD21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D575-8930-4988-8D44-6B5E7584BEA6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D0E8F9-1674-9D4A-9626-4420788BD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755" y="1690687"/>
            <a:ext cx="3760045" cy="281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5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checking return values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Need go no further than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</a:p>
          <a:p>
            <a:r>
              <a:rPr lang="en-US" dirty="0"/>
              <a:t>Runs </a:t>
            </a:r>
            <a:r>
              <a:rPr lang="en-US" dirty="0" err="1"/>
              <a:t>setuid</a:t>
            </a:r>
            <a:r>
              <a:rPr lang="en-US" dirty="0"/>
              <a:t> to root</a:t>
            </a:r>
          </a:p>
          <a:p>
            <a:pPr marL="0" indent="0">
              <a:buNone/>
            </a:pPr>
            <a:r>
              <a:rPr lang="nl-NL" dirty="0"/>
              <a:t>   </a:t>
            </a:r>
            <a:r>
              <a:rPr lang="nl-NL" dirty="0">
                <a:latin typeface="Courier New" panose="02070309020205020404" pitchFamily="49" charset="0"/>
                <a:cs typeface="Courier New" panose="02070309020205020404" pitchFamily="49" charset="0"/>
              </a:rPr>
              <a:t>-rwsr-xr-x 1 root root 36936 Jan 26  2016 su</a:t>
            </a:r>
          </a:p>
          <a:p>
            <a:r>
              <a:rPr lang="en-US" dirty="0"/>
              <a:t>Suppose it was coded like this: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setuid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uid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execlp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(argv[2], argv[2], NULL);</a:t>
            </a:r>
          </a:p>
          <a:p>
            <a:pPr marL="0" indent="0"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dirty="0"/>
              <a:t>*Thank you Bart Miller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18FDC50-495B-44C4-A67B-9C862A7BDD21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2BD575-8930-4988-8D44-6B5E7584BEA6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447" y="3439215"/>
            <a:ext cx="3383354" cy="253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6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Maxim #4 - Defensive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067675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/>
              <a:t>“Dying is the most embarrassing thing that can ever happen to you, because someone's got to take care of all your details.”</a:t>
            </a:r>
          </a:p>
          <a:p>
            <a:pPr marL="0" indent="0" algn="r">
              <a:buNone/>
            </a:pPr>
            <a:r>
              <a:rPr lang="en-US" sz="2000" dirty="0"/>
              <a:t>Andy Warhol - "The Life and Death of Andy Warhol" by Victor </a:t>
            </a:r>
            <a:r>
              <a:rPr lang="en-US" sz="2000" dirty="0" err="1"/>
              <a:t>Bockris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dirty="0"/>
              <a:t>Lesson for programmers:</a:t>
            </a:r>
          </a:p>
          <a:p>
            <a:pPr marL="0" indent="0" algn="ctr">
              <a:buNone/>
            </a:pPr>
            <a:r>
              <a:rPr lang="en-US" dirty="0"/>
              <a:t>Take care of all your OWN details and die gracefully.</a:t>
            </a:r>
          </a:p>
        </p:txBody>
      </p:sp>
      <p:sp>
        <p:nvSpPr>
          <p:cNvPr id="5" name="Rectangle 4"/>
          <p:cNvSpPr/>
          <p:nvPr/>
        </p:nvSpPr>
        <p:spPr>
          <a:xfrm>
            <a:off x="6029325" y="1"/>
            <a:ext cx="6162675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18FDC50-495B-44C4-A67B-9C862A7BDD21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2BD575-8930-4988-8D44-6B5E7584BEA6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579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last dialog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715" y="1825624"/>
            <a:ext cx="10019071" cy="38770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Student:	I crash every time I get here.</a:t>
            </a:r>
          </a:p>
          <a:p>
            <a:pPr marL="0" indent="0">
              <a:buNone/>
            </a:pPr>
            <a:r>
              <a:rPr lang="en-US" sz="3600" dirty="0"/>
              <a:t>Master:	That’s GREAT!</a:t>
            </a:r>
          </a:p>
          <a:p>
            <a:pPr marL="0" indent="0">
              <a:buNone/>
            </a:pPr>
            <a:r>
              <a:rPr lang="en-US" sz="3600" dirty="0"/>
              <a:t>Student:	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3E22A-9221-491D-9FAD-A3E084ED2A99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3DBC8-1BC9-4537-99DD-A5AEB4FD6158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646" y="3157112"/>
            <a:ext cx="4513470" cy="254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9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your craft - Take pride in your work</a:t>
            </a:r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789206" y="1822909"/>
            <a:ext cx="10564593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dirty="0"/>
              <a:t>Debugging is part of the process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dirty="0"/>
              <a:t>Grow your craft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dirty="0"/>
              <a:t>Take pride in your work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dirty="0"/>
              <a:t>Code like it means the difference between life and death - it may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E278-E914-47CA-BD71-80EDD5C4BA23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7B5C-E952-427D-9CF9-AB46A234D7CB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4253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 line</a:t>
            </a:r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789207" y="1822909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i="1" dirty="0"/>
              <a:t>Your</a:t>
            </a:r>
            <a:r>
              <a:rPr lang="en-US" sz="6000" dirty="0"/>
              <a:t> memory leak disabled </a:t>
            </a:r>
            <a:r>
              <a:rPr lang="en-US" sz="6000"/>
              <a:t>the brakes </a:t>
            </a:r>
            <a:r>
              <a:rPr lang="en-US" sz="6000" dirty="0"/>
              <a:t>on the self driving car doing 70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E278-E914-47CA-BD71-80EDD5C4BA23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7B5C-E952-427D-9CF9-AB46A234D7CB}" type="slidenum">
              <a:rPr lang="en-US" smtClean="0"/>
              <a:t>38</a:t>
            </a:fld>
            <a:endParaRPr lang="en-US" dirty="0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17590B96-7606-6A41-B7D6-A52F4FFCF1BB}"/>
              </a:ext>
            </a:extLst>
          </p:cNvPr>
          <p:cNvSpPr txBox="1">
            <a:spLocks/>
          </p:cNvSpPr>
          <p:nvPr/>
        </p:nvSpPr>
        <p:spPr>
          <a:xfrm>
            <a:off x="5970807" y="1822909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i="1" dirty="0"/>
              <a:t>Your</a:t>
            </a:r>
            <a:r>
              <a:rPr lang="en-US" sz="6000" dirty="0"/>
              <a:t> dangling pointer brought down 911 service in a major city</a:t>
            </a:r>
          </a:p>
        </p:txBody>
      </p:sp>
    </p:spTree>
    <p:extLst>
      <p:ext uri="{BB962C8B-B14F-4D97-AF65-F5344CB8AC3E}">
        <p14:creationId xmlns:p14="http://schemas.microsoft.com/office/powerpoint/2010/main" val="10515844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 line</a:t>
            </a:r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789207" y="1822909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i="1" dirty="0"/>
              <a:t>Your</a:t>
            </a:r>
            <a:r>
              <a:rPr lang="en-US" sz="6000" dirty="0"/>
              <a:t> “off by one” killed that grandpa with </a:t>
            </a:r>
            <a:r>
              <a:rPr lang="en-US" sz="6000" i="1" dirty="0"/>
              <a:t>your</a:t>
            </a:r>
            <a:r>
              <a:rPr lang="en-US" sz="6000" dirty="0"/>
              <a:t> pacemaker implanted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E278-E914-47CA-BD71-80EDD5C4BA23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7B5C-E952-427D-9CF9-AB46A234D7CB}" type="slidenum">
              <a:rPr lang="en-US" smtClean="0"/>
              <a:t>39</a:t>
            </a:fld>
            <a:endParaRPr lang="en-US" dirty="0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17590B96-7606-6A41-B7D6-A52F4FFCF1BB}"/>
              </a:ext>
            </a:extLst>
          </p:cNvPr>
          <p:cNvSpPr txBox="1">
            <a:spLocks/>
          </p:cNvSpPr>
          <p:nvPr/>
        </p:nvSpPr>
        <p:spPr>
          <a:xfrm>
            <a:off x="5970807" y="1822909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i="1" dirty="0"/>
              <a:t>Your</a:t>
            </a:r>
            <a:r>
              <a:rPr lang="en-US" sz="6000" dirty="0"/>
              <a:t> null dereference brought down that airliner. Everyone died</a:t>
            </a:r>
          </a:p>
        </p:txBody>
      </p:sp>
    </p:spTree>
    <p:extLst>
      <p:ext uri="{BB962C8B-B14F-4D97-AF65-F5344CB8AC3E}">
        <p14:creationId xmlns:p14="http://schemas.microsoft.com/office/powerpoint/2010/main" val="3074061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40921"/>
            <a:ext cx="11582400" cy="53360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/>
              <a:t>The thesis of this talk is:</a:t>
            </a:r>
          </a:p>
          <a:p>
            <a:pPr marL="0" indent="0" algn="ctr">
              <a:buNone/>
            </a:pPr>
            <a:endParaRPr lang="en-US" sz="1000" dirty="0"/>
          </a:p>
          <a:p>
            <a:pPr marL="0" indent="0" algn="ctr">
              <a:buNone/>
            </a:pPr>
            <a:r>
              <a:rPr lang="en-US" sz="7200" dirty="0"/>
              <a:t>debugging is based in </a:t>
            </a:r>
            <a:r>
              <a:rPr lang="en-US" sz="8800" i="1" dirty="0"/>
              <a:t>science</a:t>
            </a:r>
          </a:p>
          <a:p>
            <a:pPr marL="0" indent="0" algn="ctr">
              <a:buNone/>
            </a:pPr>
            <a:r>
              <a:rPr lang="en-US" sz="2000" dirty="0"/>
              <a:t> </a:t>
            </a:r>
          </a:p>
          <a:p>
            <a:pPr marL="0" indent="0" algn="ctr">
              <a:buNone/>
            </a:pPr>
            <a:r>
              <a:rPr lang="en-US" sz="4800" i="1" dirty="0"/>
              <a:t>(science can be taught)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6BC57-7FA8-488C-922B-41BE6C85E8D6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D575-8930-4988-8D44-6B5E7584BEA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0998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Kivolowitz Maxim #3 - Role of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Testing can only prove the presence </a:t>
            </a:r>
            <a:br>
              <a:rPr lang="en-US" sz="4000" dirty="0"/>
            </a:br>
            <a:r>
              <a:rPr lang="en-US" sz="4000" dirty="0"/>
              <a:t>of bugs, not their absence.</a:t>
            </a:r>
          </a:p>
          <a:p>
            <a:pPr marL="1371600" lvl="3" indent="0" algn="r">
              <a:buNone/>
            </a:pPr>
            <a:r>
              <a:rPr lang="en-US" sz="2800" dirty="0"/>
              <a:t>				             </a:t>
            </a:r>
            <a:r>
              <a:rPr lang="en-US" sz="4000" dirty="0"/>
              <a:t>Edsger W. Dijkstra</a:t>
            </a:r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4000" dirty="0"/>
              <a:t>Beware of bugs in the above code; I have</a:t>
            </a:r>
          </a:p>
          <a:p>
            <a:pPr marL="0" indent="0" algn="ctr">
              <a:buNone/>
            </a:pPr>
            <a:r>
              <a:rPr lang="en-US" sz="4000" dirty="0"/>
              <a:t> only proved it correct, not tried it.</a:t>
            </a:r>
            <a:endParaRPr lang="en-US" sz="4000" baseline="30000" dirty="0"/>
          </a:p>
          <a:p>
            <a:pPr marL="0" indent="0" algn="r">
              <a:buNone/>
            </a:pPr>
            <a:r>
              <a:rPr lang="en-US" sz="4000" dirty="0"/>
              <a:t> Donald Knuth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35A63-E700-4F14-90D3-D11D28FD1948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3DBC8-1BC9-4537-99DD-A5AEB4FD6158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4591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343399"/>
            <a:ext cx="10515600" cy="1833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A framework vetted by thousands of programmers is </a:t>
            </a:r>
            <a:r>
              <a:rPr lang="en-US" sz="4400" i="1" dirty="0"/>
              <a:t>probably</a:t>
            </a:r>
            <a:r>
              <a:rPr lang="en-US" sz="4400" dirty="0"/>
              <a:t> better than yours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FA29-C816-4FB5-8271-E3E069224E6B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3DBC8-1BC9-4537-99DD-A5AEB4FD6158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88692" y="1828800"/>
            <a:ext cx="7630668" cy="239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Student:	I wrote my own ________.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Master:	Why didn’t you use _____ or STL?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Student:	I wanted to write my own.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 #4 - Defensive programming example</a:t>
            </a:r>
          </a:p>
        </p:txBody>
      </p:sp>
    </p:spTree>
    <p:extLst>
      <p:ext uri="{BB962C8B-B14F-4D97-AF65-F5344CB8AC3E}">
        <p14:creationId xmlns:p14="http://schemas.microsoft.com/office/powerpoint/2010/main" val="26614689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8692" y="1825625"/>
            <a:ext cx="7722108" cy="2677795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en-US" sz="3200" dirty="0"/>
              <a:t>Student:	My code doesn’t work.</a:t>
            </a:r>
          </a:p>
          <a:p>
            <a:pPr marL="0">
              <a:buNone/>
            </a:pPr>
            <a:r>
              <a:rPr lang="en-US" sz="3200" dirty="0"/>
              <a:t>Master:	Did you try ____?</a:t>
            </a:r>
          </a:p>
          <a:p>
            <a:pPr marL="0">
              <a:buNone/>
            </a:pPr>
            <a:r>
              <a:rPr lang="en-US" sz="3200" dirty="0"/>
              <a:t>Student:	I don’t remember.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29528-2C60-4869-A3B2-337C6B413AAE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3DBC8-1BC9-4537-99DD-A5AEB4FD6158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66800" y="4030877"/>
            <a:ext cx="100584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/>
              <a:t>Comment what </a:t>
            </a:r>
            <a:r>
              <a:rPr lang="en-US" sz="4400" dirty="0"/>
              <a:t>didn’t work </a:t>
            </a:r>
            <a:r>
              <a:rPr lang="en-US" sz="3200" dirty="0"/>
              <a:t>so you don’t try it again.</a:t>
            </a:r>
          </a:p>
          <a:p>
            <a:pPr algn="ctr"/>
            <a:endParaRPr lang="en-US" sz="1600" dirty="0"/>
          </a:p>
          <a:p>
            <a:pPr algn="ctr"/>
            <a:r>
              <a:rPr lang="en-US" sz="3600" dirty="0"/>
              <a:t>Scientific method learns from history. Preserve it.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 #4 and Scientific Method</a:t>
            </a:r>
          </a:p>
        </p:txBody>
      </p:sp>
    </p:spTree>
    <p:extLst>
      <p:ext uri="{BB962C8B-B14F-4D97-AF65-F5344CB8AC3E}">
        <p14:creationId xmlns:p14="http://schemas.microsoft.com/office/powerpoint/2010/main" val="28413911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087" y="522514"/>
            <a:ext cx="11092069" cy="56544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/>
              <a:t>Some say debugging </a:t>
            </a:r>
            <a:r>
              <a:rPr lang="en-US" sz="9600" dirty="0"/>
              <a:t>cannot</a:t>
            </a:r>
            <a:r>
              <a:rPr lang="en-US" sz="8000" dirty="0"/>
              <a:t> </a:t>
            </a:r>
            <a:r>
              <a:rPr lang="en-US" sz="9600" dirty="0"/>
              <a:t>be taught</a:t>
            </a:r>
            <a:endParaRPr lang="en-US" sz="8000" dirty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5400" i="1" dirty="0"/>
              <a:t>“Debugging is an art!”</a:t>
            </a:r>
            <a:br>
              <a:rPr lang="en-US" sz="5400" i="1" dirty="0"/>
            </a:br>
            <a:endParaRPr lang="en-US" sz="1600" i="1" dirty="0"/>
          </a:p>
          <a:p>
            <a:pPr marL="0" indent="0" algn="ctr">
              <a:buNone/>
            </a:pPr>
            <a:r>
              <a:rPr lang="en-US" sz="5400" i="1" dirty="0"/>
              <a:t>“Either you get it or you don’t!”</a:t>
            </a:r>
            <a:endParaRPr lang="en-US" sz="6600" i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5E02-CB2D-4238-840E-A852BF4B00BD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D575-8930-4988-8D44-6B5E7584BEA6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3023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Kivolowitz’s Maxim #2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8691" y="1524001"/>
            <a:ext cx="7434241" cy="28955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Student:	I get “Seg fault. Core dumped.” 			Can you help me?</a:t>
            </a:r>
          </a:p>
          <a:p>
            <a:pPr>
              <a:buNone/>
            </a:pPr>
            <a:r>
              <a:rPr lang="en-US" dirty="0"/>
              <a:t>Master:	What do you think the problem is?</a:t>
            </a:r>
          </a:p>
          <a:p>
            <a:pPr>
              <a:buNone/>
            </a:pPr>
            <a:r>
              <a:rPr lang="en-US" dirty="0"/>
              <a:t>Student:	How should I know? That’s all it says.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ABCE-40CD-44E7-926F-9C74AD972086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3DBC8-1BC9-4537-99DD-A5AEB4FD6158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838200" y="4080103"/>
            <a:ext cx="10515600" cy="2098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/>
              <a:t>“Bugs want to be found”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/>
              <a:t>They often announce themselves clearly </a:t>
            </a:r>
            <a:br>
              <a:rPr lang="en-US" sz="3600" dirty="0"/>
            </a:br>
            <a:r>
              <a:rPr lang="en-US" sz="4800" dirty="0"/>
              <a:t>if you make the effort to listen</a:t>
            </a:r>
          </a:p>
        </p:txBody>
      </p:sp>
    </p:spTree>
    <p:extLst>
      <p:ext uri="{BB962C8B-B14F-4D97-AF65-F5344CB8AC3E}">
        <p14:creationId xmlns:p14="http://schemas.microsoft.com/office/powerpoint/2010/main" val="24527613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 #4 - Defensive programming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532124"/>
            <a:ext cx="8229600" cy="20072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Use exceptions</a:t>
            </a:r>
            <a:br>
              <a:rPr lang="en-US" sz="4000" dirty="0"/>
            </a:br>
            <a:r>
              <a:rPr lang="en-US" sz="3600" dirty="0"/>
              <a:t>(when performance requirements allow)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88692" y="1831258"/>
            <a:ext cx="7722108" cy="239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Student:	My code doesn’t work.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Master:	You’re not checking for errors.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Student:	That makes my code look ugly.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45B2-1A7C-4D90-A650-A189C4FA7F4D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D575-8930-4988-8D44-6B5E7584BEA6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9006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Kivolowitz’s Maxim #2 Example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987826" y="1447801"/>
            <a:ext cx="8203096" cy="239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Student:	It’s like this code isn’t even executed!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Master:	Are you certain it is?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Student:	</a:t>
            </a:r>
            <a:r>
              <a:rPr lang="en-US" sz="3200" dirty="0" err="1"/>
              <a:t>Ummmmm</a:t>
            </a:r>
            <a:r>
              <a:rPr lang="en-US" sz="3200" dirty="0"/>
              <a:t>. No.</a:t>
            </a:r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838200" y="4080103"/>
            <a:ext cx="10515600" cy="2098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/>
              <a:t>“Bugs want to be found”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/>
              <a:t>They often announce themselves clearly </a:t>
            </a:r>
            <a:br>
              <a:rPr lang="en-US" sz="3600" dirty="0"/>
            </a:br>
            <a:r>
              <a:rPr lang="en-US" sz="4800" dirty="0"/>
              <a:t>if you make the effort to listen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86D2-E626-4E07-87AB-1D54F1E0F764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D575-8930-4988-8D44-6B5E7584BEA6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367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Common Debugging Algorithm</a:t>
            </a:r>
          </a:p>
        </p:txBody>
      </p:sp>
      <p:sp>
        <p:nvSpPr>
          <p:cNvPr id="4" name="Flowchart: Process 3"/>
          <p:cNvSpPr/>
          <p:nvPr/>
        </p:nvSpPr>
        <p:spPr>
          <a:xfrm>
            <a:off x="2183989" y="1600200"/>
            <a:ext cx="1981200" cy="1066800"/>
          </a:xfrm>
          <a:prstGeom prst="flowChartProcess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Program doesn’t work</a:t>
            </a:r>
          </a:p>
        </p:txBody>
      </p:sp>
      <p:sp>
        <p:nvSpPr>
          <p:cNvPr id="5" name="Flowchart: Process 4"/>
          <p:cNvSpPr/>
          <p:nvPr/>
        </p:nvSpPr>
        <p:spPr>
          <a:xfrm>
            <a:off x="2183989" y="3238500"/>
            <a:ext cx="1981200" cy="1066800"/>
          </a:xfrm>
          <a:prstGeom prst="flowChartProcess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Make a change</a:t>
            </a:r>
          </a:p>
        </p:txBody>
      </p:sp>
      <p:sp>
        <p:nvSpPr>
          <p:cNvPr id="6" name="Flowchart: Decision 5"/>
          <p:cNvSpPr/>
          <p:nvPr/>
        </p:nvSpPr>
        <p:spPr>
          <a:xfrm>
            <a:off x="2145889" y="4876800"/>
            <a:ext cx="2057400" cy="1219200"/>
          </a:xfrm>
          <a:prstGeom prst="flowChartDecision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Does program work?</a:t>
            </a:r>
          </a:p>
        </p:txBody>
      </p:sp>
      <p:cxnSp>
        <p:nvCxnSpPr>
          <p:cNvPr id="8" name="Straight Arrow Connector 7"/>
          <p:cNvCxnSpPr>
            <a:stCxn id="4" idx="2"/>
            <a:endCxn id="5" idx="0"/>
          </p:cNvCxnSpPr>
          <p:nvPr/>
        </p:nvCxnSpPr>
        <p:spPr>
          <a:xfrm>
            <a:off x="3174589" y="2667000"/>
            <a:ext cx="0" cy="5715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2"/>
            <a:endCxn id="6" idx="0"/>
          </p:cNvCxnSpPr>
          <p:nvPr/>
        </p:nvCxnSpPr>
        <p:spPr>
          <a:xfrm>
            <a:off x="3174589" y="4305300"/>
            <a:ext cx="0" cy="5715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stCxn id="6" idx="3"/>
            <a:endCxn id="5" idx="0"/>
          </p:cNvCxnSpPr>
          <p:nvPr/>
        </p:nvCxnSpPr>
        <p:spPr>
          <a:xfrm flipH="1" flipV="1">
            <a:off x="3174589" y="3238500"/>
            <a:ext cx="1028700" cy="2247900"/>
          </a:xfrm>
          <a:prstGeom prst="bentConnector4">
            <a:avLst>
              <a:gd name="adj1" fmla="val -33154"/>
              <a:gd name="adj2" fmla="val 11539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597E5-C259-44E8-8548-4AD6AC8D2B7F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D575-8930-4988-8D44-6B5E7584BEA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28" y="16002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7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Scientific Method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234249" y="2850774"/>
            <a:ext cx="7723502" cy="1303550"/>
            <a:chOff x="2819400" y="3810000"/>
            <a:chExt cx="5867400" cy="838200"/>
          </a:xfrm>
          <a:noFill/>
        </p:grpSpPr>
        <p:sp>
          <p:nvSpPr>
            <p:cNvPr id="4" name="Flowchart: Process 3"/>
            <p:cNvSpPr/>
            <p:nvPr/>
          </p:nvSpPr>
          <p:spPr>
            <a:xfrm>
              <a:off x="2819400" y="3810000"/>
              <a:ext cx="1752600" cy="838200"/>
            </a:xfrm>
            <a:prstGeom prst="flowChartProcess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Observe /</a:t>
              </a:r>
            </a:p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Gather Data</a:t>
              </a:r>
            </a:p>
          </p:txBody>
        </p:sp>
        <p:sp>
          <p:nvSpPr>
            <p:cNvPr id="5" name="Flowchart: Process 4"/>
            <p:cNvSpPr/>
            <p:nvPr/>
          </p:nvSpPr>
          <p:spPr>
            <a:xfrm>
              <a:off x="4876800" y="3810000"/>
              <a:ext cx="1752600" cy="838200"/>
            </a:xfrm>
            <a:prstGeom prst="flowChartProcess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Formulate hypothesis</a:t>
              </a:r>
            </a:p>
          </p:txBody>
        </p:sp>
        <p:sp>
          <p:nvSpPr>
            <p:cNvPr id="6" name="Flowchart: Process 5"/>
            <p:cNvSpPr/>
            <p:nvPr/>
          </p:nvSpPr>
          <p:spPr>
            <a:xfrm>
              <a:off x="6934200" y="3810000"/>
              <a:ext cx="1752600" cy="838200"/>
            </a:xfrm>
            <a:prstGeom prst="flowChartProcess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Test hypothesis</a:t>
              </a:r>
            </a:p>
          </p:txBody>
        </p:sp>
        <p:cxnSp>
          <p:nvCxnSpPr>
            <p:cNvPr id="8" name="Shape 7"/>
            <p:cNvCxnSpPr>
              <a:stCxn id="6" idx="3"/>
              <a:endCxn id="4" idx="0"/>
            </p:cNvCxnSpPr>
            <p:nvPr/>
          </p:nvCxnSpPr>
          <p:spPr>
            <a:xfrm flipH="1" flipV="1">
              <a:off x="3695700" y="3810000"/>
              <a:ext cx="4991100" cy="419100"/>
            </a:xfrm>
            <a:prstGeom prst="bentConnector4">
              <a:avLst>
                <a:gd name="adj1" fmla="val -8244"/>
                <a:gd name="adj2" fmla="val 237454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4" idx="3"/>
              <a:endCxn id="5" idx="1"/>
            </p:cNvCxnSpPr>
            <p:nvPr/>
          </p:nvCxnSpPr>
          <p:spPr>
            <a:xfrm>
              <a:off x="4572000" y="4229100"/>
              <a:ext cx="304800" cy="0"/>
            </a:xfrm>
            <a:prstGeom prst="straightConnector1">
              <a:avLst/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5" idx="3"/>
              <a:endCxn id="6" idx="1"/>
            </p:cNvCxnSpPr>
            <p:nvPr/>
          </p:nvCxnSpPr>
          <p:spPr>
            <a:xfrm>
              <a:off x="6629400" y="4229100"/>
              <a:ext cx="304800" cy="0"/>
            </a:xfrm>
            <a:prstGeom prst="straightConnector1">
              <a:avLst/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Content Placeholder 2"/>
          <p:cNvSpPr txBox="1">
            <a:spLocks/>
          </p:cNvSpPr>
          <p:nvPr/>
        </p:nvSpPr>
        <p:spPr>
          <a:xfrm>
            <a:off x="3387759" y="4737463"/>
            <a:ext cx="7625861" cy="1511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dirty="0"/>
              <a:t>Albert </a:t>
            </a:r>
            <a:r>
              <a:rPr lang="en-US" sz="2800" dirty="0" err="1"/>
              <a:t>sez</a:t>
            </a:r>
            <a:r>
              <a:rPr lang="en-US" sz="2800" dirty="0"/>
              <a:t>: </a:t>
            </a:r>
            <a:br>
              <a:rPr lang="en-US" sz="4000" dirty="0"/>
            </a:br>
            <a:r>
              <a:rPr lang="en-US" sz="4000" dirty="0"/>
              <a:t>Debugging should be methodical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A7A4-8098-42DC-A7BD-B5B0215766D6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D575-8930-4988-8D44-6B5E7584BEA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28" name="Picture 4" descr="Albert Einstein einstei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33" y="4445267"/>
            <a:ext cx="2405264" cy="180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37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Kivolowitz Corollary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/>
              <a:t>“A fix is </a:t>
            </a:r>
            <a:r>
              <a:rPr lang="en-US" sz="8800" dirty="0"/>
              <a:t>not a fix </a:t>
            </a:r>
            <a:r>
              <a:rPr lang="en-US" sz="7200" dirty="0"/>
              <a:t>until you completely </a:t>
            </a:r>
            <a:r>
              <a:rPr lang="en-US" sz="8800" dirty="0"/>
              <a:t>understand why </a:t>
            </a:r>
            <a:r>
              <a:rPr lang="en-US" sz="7200" dirty="0"/>
              <a:t>it’s a fix”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A424B-4C2C-4BD1-9A2C-2355C695872F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D575-8930-4988-8D44-6B5E7584BEA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40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Kivolowitz Maxim #1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/>
              <a:t>Else, you are chasing a moving target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*unless you are certain you’re fixing a different bug</a:t>
            </a:r>
            <a:endParaRPr lang="en-US" sz="4400" dirty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789207" y="1822909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dirty="0"/>
              <a:t>If you make a change with no beneficial result, back it out*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E278-E914-47CA-BD71-80EDD5C4BA23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7B5C-E952-427D-9CF9-AB46A234D7C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768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Maxwell (Mickey) Cohen’s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9838" y="1600201"/>
            <a:ext cx="4343400" cy="2133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800" dirty="0"/>
              <a:t>“Where there is one,</a:t>
            </a:r>
            <a:br>
              <a:rPr lang="en-US" sz="6800" dirty="0"/>
            </a:br>
            <a:r>
              <a:rPr lang="en-US" sz="6800" dirty="0"/>
              <a:t>there are many”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D0C0-ABFE-4F37-A0F3-BA9CF1DF7635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Discourses and Dialogs on Debugging - Kivolowitz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D575-8930-4988-8D44-6B5E7584BEA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37771-0D67-A34C-8694-8D17CE491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7"/>
            <a:ext cx="6570718" cy="440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12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2335</TotalTime>
  <Words>2737</Words>
  <Application>Microsoft Macintosh PowerPoint</Application>
  <PresentationFormat>Widescreen</PresentationFormat>
  <Paragraphs>501</Paragraphs>
  <Slides>46</Slides>
  <Notes>43</Notes>
  <HiddenSlides>9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Consolas</vt:lpstr>
      <vt:lpstr>Courier New</vt:lpstr>
      <vt:lpstr>Office Theme</vt:lpstr>
      <vt:lpstr>PowerPoint Presentation</vt:lpstr>
      <vt:lpstr>Discourses and Dialogs  on Debugging</vt:lpstr>
      <vt:lpstr>Summary</vt:lpstr>
      <vt:lpstr>PowerPoint Presentation</vt:lpstr>
      <vt:lpstr>Most Common Debugging Algorithm</vt:lpstr>
      <vt:lpstr>The Scientific Method</vt:lpstr>
      <vt:lpstr>Kivolowitz Corollary</vt:lpstr>
      <vt:lpstr>Kivolowitz Maxim #1</vt:lpstr>
      <vt:lpstr>Maxwell (Mickey) Cohen’s Law</vt:lpstr>
      <vt:lpstr>Kivolowitz’s Maxim #2</vt:lpstr>
      <vt:lpstr>Conan Doyle’s Law</vt:lpstr>
      <vt:lpstr>Kivolowitz Maxim #3</vt:lpstr>
      <vt:lpstr>Kivolowitz Maxim #4</vt:lpstr>
      <vt:lpstr>Part 2 - Dialogs (all actually happened)</vt:lpstr>
      <vt:lpstr>Kivolowitz Corollary Example</vt:lpstr>
      <vt:lpstr>Kivolowitz’s Maxim #2 Example</vt:lpstr>
      <vt:lpstr>Kivolowitz’s Maxim #2 Example</vt:lpstr>
      <vt:lpstr>Kivolowitz’s Maxim #2 Example</vt:lpstr>
      <vt:lpstr>Kivolowitz’s Maxim #2 Example</vt:lpstr>
      <vt:lpstr>Kivolowitz’s Maxim #2 Example</vt:lpstr>
      <vt:lpstr>Conan Doyle’s Law</vt:lpstr>
      <vt:lpstr>Defensive programming and Doyle’s Law</vt:lpstr>
      <vt:lpstr>Cohen’s Law, Defensive programming and Doyle’s Law</vt:lpstr>
      <vt:lpstr>Kivolowitz Maxim #3 Example</vt:lpstr>
      <vt:lpstr>Maxim #4 - Defensive programming example</vt:lpstr>
      <vt:lpstr>Maxim #4 - Defensive programming example</vt:lpstr>
      <vt:lpstr>Maxim #4 - Defensive programming example</vt:lpstr>
      <vt:lpstr>Maxim #4 - Defensive programming example</vt:lpstr>
      <vt:lpstr>Maxim #4 - Defensive programming example</vt:lpstr>
      <vt:lpstr>Maxim #4 - Defensive programming example</vt:lpstr>
      <vt:lpstr>Defensive programming and Doyle’s Law</vt:lpstr>
      <vt:lpstr>Defensive programming and Doyle’s Law</vt:lpstr>
      <vt:lpstr>Maxim #4 - Defensive programming example</vt:lpstr>
      <vt:lpstr>Importance of checking return values</vt:lpstr>
      <vt:lpstr>Maxim #4 - Defensive programming</vt:lpstr>
      <vt:lpstr>One last dialog</vt:lpstr>
      <vt:lpstr>Learn your craft - Take pride in your work</vt:lpstr>
      <vt:lpstr>Bottom line</vt:lpstr>
      <vt:lpstr>Bottom line</vt:lpstr>
      <vt:lpstr>Kivolowitz Maxim #3 - Role of testing</vt:lpstr>
      <vt:lpstr>Maxim #4 - Defensive programming example</vt:lpstr>
      <vt:lpstr>Maxim #4 and Scientific Method</vt:lpstr>
      <vt:lpstr>PowerPoint Presentation</vt:lpstr>
      <vt:lpstr>Kivolowitz’s Maxim #2 Example</vt:lpstr>
      <vt:lpstr>Maxim #4 - Defensive programming example</vt:lpstr>
      <vt:lpstr>Kivolowitz’s Maxim #2 Example</vt:lpstr>
    </vt:vector>
  </TitlesOfParts>
  <Manager/>
  <Company>Carthage College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Discourses and Dialogs on Debugging</dc:title>
  <dc:subject/>
  <dc:creator>Perry Kivolowitz</dc:creator>
  <cp:keywords/>
  <dc:description/>
  <cp:lastModifiedBy>Perry Kivolowitz</cp:lastModifiedBy>
  <cp:revision>109</cp:revision>
  <cp:lastPrinted>2016-03-28T18:39:17Z</cp:lastPrinted>
  <dcterms:created xsi:type="dcterms:W3CDTF">2015-01-25T18:51:09Z</dcterms:created>
  <dcterms:modified xsi:type="dcterms:W3CDTF">2023-04-04T15:56:06Z</dcterms:modified>
  <cp:category/>
</cp:coreProperties>
</file>